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99" r:id="rId2"/>
    <p:sldId id="713" r:id="rId3"/>
    <p:sldId id="738" r:id="rId4"/>
    <p:sldId id="924" r:id="rId5"/>
    <p:sldId id="923" r:id="rId6"/>
    <p:sldId id="927" r:id="rId7"/>
    <p:sldId id="934" r:id="rId8"/>
    <p:sldId id="808" r:id="rId9"/>
    <p:sldId id="976" r:id="rId10"/>
    <p:sldId id="977" r:id="rId11"/>
    <p:sldId id="978" r:id="rId12"/>
    <p:sldId id="979" r:id="rId13"/>
    <p:sldId id="928" r:id="rId14"/>
    <p:sldId id="929" r:id="rId15"/>
    <p:sldId id="930" r:id="rId16"/>
    <p:sldId id="932" r:id="rId17"/>
    <p:sldId id="935" r:id="rId18"/>
    <p:sldId id="931" r:id="rId19"/>
    <p:sldId id="933" r:id="rId20"/>
    <p:sldId id="946" r:id="rId21"/>
    <p:sldId id="936" r:id="rId22"/>
    <p:sldId id="947" r:id="rId23"/>
    <p:sldId id="937" r:id="rId24"/>
    <p:sldId id="951" r:id="rId25"/>
    <p:sldId id="938" r:id="rId26"/>
    <p:sldId id="939" r:id="rId27"/>
    <p:sldId id="940" r:id="rId28"/>
    <p:sldId id="941" r:id="rId29"/>
    <p:sldId id="948" r:id="rId30"/>
    <p:sldId id="949" r:id="rId31"/>
    <p:sldId id="950" r:id="rId32"/>
    <p:sldId id="952" r:id="rId33"/>
    <p:sldId id="954" r:id="rId34"/>
    <p:sldId id="953" r:id="rId35"/>
    <p:sldId id="942" r:id="rId36"/>
    <p:sldId id="943" r:id="rId37"/>
    <p:sldId id="944" r:id="rId38"/>
    <p:sldId id="945" r:id="rId39"/>
    <p:sldId id="974" r:id="rId40"/>
    <p:sldId id="955" r:id="rId41"/>
    <p:sldId id="973" r:id="rId42"/>
    <p:sldId id="956" r:id="rId43"/>
    <p:sldId id="957" r:id="rId44"/>
    <p:sldId id="958" r:id="rId45"/>
    <p:sldId id="959" r:id="rId46"/>
    <p:sldId id="960" r:id="rId47"/>
    <p:sldId id="975" r:id="rId48"/>
    <p:sldId id="965" r:id="rId49"/>
    <p:sldId id="961" r:id="rId50"/>
    <p:sldId id="962" r:id="rId51"/>
    <p:sldId id="964" r:id="rId52"/>
    <p:sldId id="963" r:id="rId53"/>
    <p:sldId id="967" r:id="rId54"/>
    <p:sldId id="966" r:id="rId55"/>
    <p:sldId id="968" r:id="rId56"/>
    <p:sldId id="736" r:id="rId57"/>
  </p:sldIdLst>
  <p:sldSz cx="9144000" cy="5143500" type="screen16x9"/>
  <p:notesSz cx="9942513" cy="6761163"/>
  <p:custDataLst>
    <p:tags r:id="rId6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0">
          <p15:clr>
            <a:srgbClr val="A4A3A4"/>
          </p15:clr>
        </p15:guide>
        <p15:guide id="2" pos="453">
          <p15:clr>
            <a:srgbClr val="A4A3A4"/>
          </p15:clr>
        </p15:guide>
        <p15:guide id="3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2CC"/>
    <a:srgbClr val="C3DDB3"/>
    <a:srgbClr val="C5E0B4"/>
    <a:srgbClr val="FFE699"/>
    <a:srgbClr val="F8CBAD"/>
    <a:srgbClr val="EDEDED"/>
    <a:srgbClr val="D5CEC6"/>
    <a:srgbClr val="EF8E4C"/>
    <a:srgbClr val="F09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8769" autoAdjust="0"/>
  </p:normalViewPr>
  <p:slideViewPr>
    <p:cSldViewPr snapToGrid="0">
      <p:cViewPr varScale="1">
        <p:scale>
          <a:sx n="133" d="100"/>
          <a:sy n="133" d="100"/>
        </p:scale>
        <p:origin x="1182" y="126"/>
      </p:cViewPr>
      <p:guideLst>
        <p:guide orient="horz" pos="1090"/>
        <p:guide pos="453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160" y="35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69CFA-11C7-4DA9-ACBF-C33CD51B1BB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FD892-7058-4AC6-A327-872754B36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4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77119-95BD-4228-9886-B2ACBAF66FB6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16213" y="506413"/>
            <a:ext cx="4510087" cy="2536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11553"/>
            <a:ext cx="7954010" cy="304252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66E-3B84-4CB4-9B7B-D2C16F9D2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22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791282-A8C9-4973-AC3E-440DA888F8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26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3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90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333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490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50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588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8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按照脚本修改，</a:t>
            </a:r>
            <a:r>
              <a:rPr lang="zh-CN" altLang="en-US" sz="900" dirty="0">
                <a:sym typeface="+mn-ea"/>
              </a:rPr>
              <a:t>在右边</a:t>
            </a:r>
            <a:r>
              <a:rPr lang="zh-CN" altLang="en-US" sz="900" dirty="0"/>
              <a:t>添加云大和信息学院图案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8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35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9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16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91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92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97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35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" y="339389"/>
            <a:ext cx="1061688" cy="95157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86155" y="333954"/>
            <a:ext cx="1061687" cy="978011"/>
          </a:xfrm>
          <a:prstGeom prst="rect">
            <a:avLst/>
          </a:prstGeom>
          <a:solidFill>
            <a:schemeClr val="tx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1311966"/>
            <a:ext cx="9144000" cy="30787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81093"/>
            <a:ext cx="9144000" cy="588399"/>
          </a:xfrm>
          <a:prstGeom prst="rect">
            <a:avLst/>
          </a:prstGeom>
        </p:spPr>
        <p:txBody>
          <a:bodyPr anchor="b" anchorCtr="0"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-1" y="333955"/>
            <a:ext cx="440111" cy="936000"/>
          </a:xfrm>
          <a:prstGeom prst="rect">
            <a:avLst/>
          </a:prstGeom>
          <a:solidFill>
            <a:schemeClr val="tx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2369492"/>
            <a:ext cx="9144000" cy="11211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25" y="486025"/>
            <a:ext cx="3188736" cy="66724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  <a:prstGeom prst="rect">
            <a:avLst/>
          </a:prstGeom>
        </p:spPr>
        <p:txBody>
          <a:bodyPr anchor="b" anchorCtr="0"/>
          <a:lstStyle>
            <a:lvl1pPr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150" y="625289"/>
            <a:ext cx="8523798" cy="41211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77" y="3621337"/>
            <a:ext cx="907086" cy="845408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7710062" y="3590054"/>
            <a:ext cx="936000" cy="936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33" y="1566110"/>
            <a:ext cx="936002" cy="99703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6716234" y="1559775"/>
            <a:ext cx="936002" cy="103077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0" y="2850635"/>
            <a:ext cx="936002" cy="128487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6716233" y="2590549"/>
            <a:ext cx="93600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716235" y="3520214"/>
            <a:ext cx="960207" cy="61529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711345" y="2590549"/>
            <a:ext cx="936000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7652234" y="2861406"/>
            <a:ext cx="9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Yunnan University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0" y="478214"/>
            <a:ext cx="1763486" cy="6008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763486" y="478213"/>
            <a:ext cx="1763486" cy="6008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150" y="1214846"/>
            <a:ext cx="4831553" cy="359887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4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6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 eaLnBrk="1" latinLnBrk="0" hangingPunct="1"/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8706271" y="1593520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8706271" y="2590549"/>
            <a:ext cx="440111" cy="936000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8703889" y="3590054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8703889" y="4587083"/>
            <a:ext cx="440111" cy="43280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5" y="407774"/>
            <a:ext cx="1145743" cy="862181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492747" y="407773"/>
            <a:ext cx="1145743" cy="86262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4709222" y="1167563"/>
            <a:ext cx="1433700" cy="1023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6114122" y="1167563"/>
            <a:ext cx="1548000" cy="1023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7633322" y="1167563"/>
            <a:ext cx="1510678" cy="102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6591" y="334397"/>
            <a:ext cx="44011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75" y="370647"/>
            <a:ext cx="3291723" cy="688796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-336" y="1377875"/>
            <a:ext cx="9144000" cy="31109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 userDrawn="1"/>
        </p:nvCxnSpPr>
        <p:spPr>
          <a:xfrm>
            <a:off x="0" y="501648"/>
            <a:ext cx="9144000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0" y="0"/>
            <a:ext cx="310100" cy="6281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/>
          <p:cNvSpPr txBox="1"/>
          <p:nvPr userDrawn="1"/>
        </p:nvSpPr>
        <p:spPr>
          <a:xfrm>
            <a:off x="8290683" y="4916051"/>
            <a:ext cx="853317" cy="22744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fld id="{C89FB959-9AA2-4214-ACBE-8CB9E5BC13E9}" type="datetime10">
              <a:rPr lang="zh-CN" altLang="en-US" smtClean="0">
                <a:solidFill>
                  <a:schemeClr val="tx2">
                    <a:lumMod val="75000"/>
                  </a:schemeClr>
                </a:solidFill>
              </a:rPr>
              <a:t>09:49</a:t>
            </a:fld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/ </a:t>
            </a:r>
            <a:fld id="{0C913308-F349-4B6D-A68A-DD1791B4A57B}" type="slidenum"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‹#›</a:t>
            </a:fld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55" y="12223"/>
            <a:ext cx="2338938" cy="489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pull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5924" r="7009" b="5975"/>
          <a:stretch>
            <a:fillRect/>
          </a:stretch>
        </p:blipFill>
        <p:spPr>
          <a:xfrm>
            <a:off x="1180034" y="1636030"/>
            <a:ext cx="2398908" cy="2433069"/>
          </a:xfrm>
          <a:prstGeom prst="rect">
            <a:avLst/>
          </a:prstGeom>
        </p:spPr>
      </p:pic>
      <p:sp>
        <p:nvSpPr>
          <p:cNvPr id="3" name="文本框 1"/>
          <p:cNvSpPr>
            <a:spLocks noChangeArrowheads="1"/>
          </p:cNvSpPr>
          <p:nvPr/>
        </p:nvSpPr>
        <p:spPr bwMode="auto">
          <a:xfrm>
            <a:off x="5752613" y="2914659"/>
            <a:ext cx="774572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王津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AD3A5AEB-8EDD-4A8B-95AA-334BB22C6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883" y="2181375"/>
            <a:ext cx="198002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latin typeface="Times New Roman" panose="02020603050405020304" pitchFamily="18" charset="0"/>
                <a:ea typeface="华文彩云" panose="02010800040101010101" pitchFamily="2" charset="-122"/>
                <a:sym typeface="微软雅黑" panose="020B0503020204020204" pitchFamily="34" charset="-122"/>
              </a:rPr>
              <a:t>提示学习</a:t>
            </a:r>
            <a:endParaRPr lang="zh-CN" altLang="en-US" sz="3200" b="1" spc="300" dirty="0">
              <a:latin typeface="华文彩云" panose="02010800040101010101" pitchFamily="2" charset="-122"/>
              <a:ea typeface="华文彩云" panose="02010800040101010101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对于大模型的两种不同方式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2F7D7D-9E84-4B48-B981-1860252A44ED}"/>
              </a:ext>
            </a:extLst>
          </p:cNvPr>
          <p:cNvSpPr txBox="1"/>
          <p:nvPr/>
        </p:nvSpPr>
        <p:spPr>
          <a:xfrm>
            <a:off x="302150" y="794354"/>
            <a:ext cx="521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专才：弱人工智能的思路，解决某一特定任务。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8E22316-F22A-471F-B28E-F8CA9CD4FB8D}"/>
              </a:ext>
            </a:extLst>
          </p:cNvPr>
          <p:cNvCxnSpPr>
            <a:cxnSpLocks/>
          </p:cNvCxnSpPr>
          <p:nvPr/>
        </p:nvCxnSpPr>
        <p:spPr>
          <a:xfrm>
            <a:off x="3045600" y="1879200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F87D4C3-F2A9-4F1B-BB63-F22020ED72DB}"/>
              </a:ext>
            </a:extLst>
          </p:cNvPr>
          <p:cNvSpPr/>
          <p:nvPr/>
        </p:nvSpPr>
        <p:spPr>
          <a:xfrm>
            <a:off x="784800" y="1418400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这堂课我们要讲如何使用大语言模型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0EB2FE-60A3-405A-AFE0-54EE58DD879F}"/>
              </a:ext>
            </a:extLst>
          </p:cNvPr>
          <p:cNvSpPr/>
          <p:nvPr/>
        </p:nvSpPr>
        <p:spPr>
          <a:xfrm>
            <a:off x="6272400" y="1418400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This course is about 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D09D44-8679-42E2-B444-FD860F723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86" y="1350000"/>
            <a:ext cx="1058400" cy="1058400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0F1F5E4-2836-4126-B257-9C24625DDD5E}"/>
              </a:ext>
            </a:extLst>
          </p:cNvPr>
          <p:cNvCxnSpPr>
            <a:cxnSpLocks/>
          </p:cNvCxnSpPr>
          <p:nvPr/>
        </p:nvCxnSpPr>
        <p:spPr>
          <a:xfrm>
            <a:off x="5399773" y="1879200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8693E7D-12EA-41EC-92BC-37CB65EE6CB2}"/>
              </a:ext>
            </a:extLst>
          </p:cNvPr>
          <p:cNvSpPr txBox="1"/>
          <p:nvPr/>
        </p:nvSpPr>
        <p:spPr>
          <a:xfrm>
            <a:off x="3927543" y="2501517"/>
            <a:ext cx="128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翻译模型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E3B08A5-15EF-4C65-8ABC-2AFAB134C8E5}"/>
              </a:ext>
            </a:extLst>
          </p:cNvPr>
          <p:cNvCxnSpPr>
            <a:cxnSpLocks/>
          </p:cNvCxnSpPr>
          <p:nvPr/>
        </p:nvCxnSpPr>
        <p:spPr>
          <a:xfrm>
            <a:off x="3045600" y="3663915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CCDB4272-729E-424D-A8AE-1B0C132489B7}"/>
              </a:ext>
            </a:extLst>
          </p:cNvPr>
          <p:cNvSpPr/>
          <p:nvPr/>
        </p:nvSpPr>
        <p:spPr>
          <a:xfrm>
            <a:off x="784800" y="3203115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这堂课我们要讲如何使用大语言模型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096F693-58F7-4C73-968E-E2D770FB3931}"/>
              </a:ext>
            </a:extLst>
          </p:cNvPr>
          <p:cNvSpPr/>
          <p:nvPr/>
        </p:nvSpPr>
        <p:spPr>
          <a:xfrm>
            <a:off x="6272400" y="3203115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本课程的重要是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18C0C33-F469-4808-BA6A-4D2D318580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86" y="3134715"/>
            <a:ext cx="1058400" cy="1058400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3AE29B-98B3-41AF-96C8-A9A84A66BCD0}"/>
              </a:ext>
            </a:extLst>
          </p:cNvPr>
          <p:cNvCxnSpPr>
            <a:cxnSpLocks/>
          </p:cNvCxnSpPr>
          <p:nvPr/>
        </p:nvCxnSpPr>
        <p:spPr>
          <a:xfrm>
            <a:off x="5399773" y="3663915"/>
            <a:ext cx="5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967EAD5-BFD2-4E8C-A4E4-164ABCBE7753}"/>
              </a:ext>
            </a:extLst>
          </p:cNvPr>
          <p:cNvSpPr txBox="1"/>
          <p:nvPr/>
        </p:nvSpPr>
        <p:spPr>
          <a:xfrm>
            <a:off x="3927543" y="4286232"/>
            <a:ext cx="128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摘要模型</a:t>
            </a:r>
          </a:p>
        </p:txBody>
      </p:sp>
    </p:spTree>
    <p:extLst>
      <p:ext uri="{BB962C8B-B14F-4D97-AF65-F5344CB8AC3E}">
        <p14:creationId xmlns:p14="http://schemas.microsoft.com/office/powerpoint/2010/main" val="2780969071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对于大模型的两种不同方式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2F7D7D-9E84-4B48-B981-1860252A44ED}"/>
              </a:ext>
            </a:extLst>
          </p:cNvPr>
          <p:cNvSpPr txBox="1"/>
          <p:nvPr/>
        </p:nvSpPr>
        <p:spPr>
          <a:xfrm>
            <a:off x="302149" y="794354"/>
            <a:ext cx="861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通才：通用人工智能的思路，可以通过适当的提示或指令来完成所有任务。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9B7CCF1-1D51-41BF-BC62-62BA2BE935F2}"/>
              </a:ext>
            </a:extLst>
          </p:cNvPr>
          <p:cNvCxnSpPr>
            <a:cxnSpLocks/>
          </p:cNvCxnSpPr>
          <p:nvPr/>
        </p:nvCxnSpPr>
        <p:spPr>
          <a:xfrm>
            <a:off x="3499200" y="1901983"/>
            <a:ext cx="756000" cy="475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6BCFF4A-9916-4BA3-94C0-01F39C55B5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00" y="2065333"/>
            <a:ext cx="1058400" cy="105840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B9527BC-B243-496D-8E30-14DEE372D19E}"/>
              </a:ext>
            </a:extLst>
          </p:cNvPr>
          <p:cNvCxnSpPr>
            <a:cxnSpLocks/>
          </p:cNvCxnSpPr>
          <p:nvPr/>
        </p:nvCxnSpPr>
        <p:spPr>
          <a:xfrm flipV="1">
            <a:off x="3499200" y="2757899"/>
            <a:ext cx="756000" cy="529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1312E22-FD3C-42BA-827B-2C18C8C45F02}"/>
              </a:ext>
            </a:extLst>
          </p:cNvPr>
          <p:cNvSpPr txBox="1"/>
          <p:nvPr/>
        </p:nvSpPr>
        <p:spPr>
          <a:xfrm>
            <a:off x="4319888" y="3123733"/>
            <a:ext cx="161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统一语言模型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397CB32-8257-45A3-B59C-8A601AE6BA67}"/>
              </a:ext>
            </a:extLst>
          </p:cNvPr>
          <p:cNvCxnSpPr>
            <a:cxnSpLocks/>
          </p:cNvCxnSpPr>
          <p:nvPr/>
        </p:nvCxnSpPr>
        <p:spPr>
          <a:xfrm>
            <a:off x="5796000" y="2744836"/>
            <a:ext cx="756000" cy="563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3FBBA81-0EC5-49BA-AE0E-5C22551112D0}"/>
              </a:ext>
            </a:extLst>
          </p:cNvPr>
          <p:cNvCxnSpPr>
            <a:cxnSpLocks/>
          </p:cNvCxnSpPr>
          <p:nvPr/>
        </p:nvCxnSpPr>
        <p:spPr>
          <a:xfrm flipV="1">
            <a:off x="5785256" y="2139583"/>
            <a:ext cx="766744" cy="3373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7AC330E-8A4A-4078-B880-1DDA223A3A43}"/>
              </a:ext>
            </a:extLst>
          </p:cNvPr>
          <p:cNvSpPr/>
          <p:nvPr/>
        </p:nvSpPr>
        <p:spPr>
          <a:xfrm>
            <a:off x="885600" y="1568533"/>
            <a:ext cx="2493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对以下的文本做翻译：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这堂课我们要讲如何使用大语言模型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A45BDB-D672-4D9F-A60A-F274836B89B6}"/>
              </a:ext>
            </a:extLst>
          </p:cNvPr>
          <p:cNvSpPr/>
          <p:nvPr/>
        </p:nvSpPr>
        <p:spPr>
          <a:xfrm>
            <a:off x="885600" y="2996265"/>
            <a:ext cx="2493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对以下的文本做摘要：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这堂课我们要讲如何使用大语言模型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3869F48-C4E5-4586-B08E-551F296A3A41}"/>
              </a:ext>
            </a:extLst>
          </p:cNvPr>
          <p:cNvSpPr/>
          <p:nvPr/>
        </p:nvSpPr>
        <p:spPr>
          <a:xfrm>
            <a:off x="6672600" y="1587716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This course is about 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113127A-E1BD-42D0-8486-078C87B1D256}"/>
              </a:ext>
            </a:extLst>
          </p:cNvPr>
          <p:cNvSpPr/>
          <p:nvPr/>
        </p:nvSpPr>
        <p:spPr>
          <a:xfrm>
            <a:off x="6726000" y="2982436"/>
            <a:ext cx="2196000" cy="99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本课程的重要是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751FB7F-D220-4108-BD32-04F34A1E7BEB}"/>
              </a:ext>
            </a:extLst>
          </p:cNvPr>
          <p:cNvCxnSpPr>
            <a:cxnSpLocks/>
          </p:cNvCxnSpPr>
          <p:nvPr/>
        </p:nvCxnSpPr>
        <p:spPr>
          <a:xfrm>
            <a:off x="438950" y="1957333"/>
            <a:ext cx="0" cy="2332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02CCBED-8E3A-4014-85D1-199752C616CD}"/>
              </a:ext>
            </a:extLst>
          </p:cNvPr>
          <p:cNvCxnSpPr>
            <a:cxnSpLocks/>
          </p:cNvCxnSpPr>
          <p:nvPr/>
        </p:nvCxnSpPr>
        <p:spPr>
          <a:xfrm flipH="1">
            <a:off x="438950" y="1957333"/>
            <a:ext cx="446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EEDB59C-6A0B-48B0-9D4A-3CA0BBD43298}"/>
              </a:ext>
            </a:extLst>
          </p:cNvPr>
          <p:cNvCxnSpPr>
            <a:cxnSpLocks/>
          </p:cNvCxnSpPr>
          <p:nvPr/>
        </p:nvCxnSpPr>
        <p:spPr>
          <a:xfrm flipH="1">
            <a:off x="438950" y="3464969"/>
            <a:ext cx="446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CDB1F2C-B795-4CF5-8288-8505AF94125C}"/>
              </a:ext>
            </a:extLst>
          </p:cNvPr>
          <p:cNvSpPr txBox="1"/>
          <p:nvPr/>
        </p:nvSpPr>
        <p:spPr>
          <a:xfrm>
            <a:off x="0" y="4393242"/>
            <a:ext cx="106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Prompt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965252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EF8F2-397C-4EAB-995D-A24E87C7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对于大模型的两种不同方式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C6936-ED0A-421E-8E1F-CF38D60A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625289"/>
            <a:ext cx="8791450" cy="4121188"/>
          </a:xfrm>
        </p:spPr>
        <p:txBody>
          <a:bodyPr/>
          <a:lstStyle/>
          <a:p>
            <a:r>
              <a:rPr lang="zh-CN" altLang="en-US" dirty="0"/>
              <a:t>通才：通用人工智能的思路，可以通过适当的提示或指令来完成所有任务。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7A1C64-8C60-4809-B4B0-038913A3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154"/>
            <a:ext cx="9144000" cy="27793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A3541D-E05C-473F-8B54-31D944C49BD9}"/>
              </a:ext>
            </a:extLst>
          </p:cNvPr>
          <p:cNvSpPr/>
          <p:nvPr/>
        </p:nvSpPr>
        <p:spPr>
          <a:xfrm>
            <a:off x="226800" y="3879535"/>
            <a:ext cx="7966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Ask Me Anything: Dynamic Memory Networks for Natural Language Processing</a:t>
            </a:r>
          </a:p>
          <a:p>
            <a:endParaRPr lang="en-US" altLang="zh-C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1600" dirty="0"/>
              <a:t>The Natural Language Decathlon: Multitask Learning as Question Answering</a:t>
            </a:r>
          </a:p>
          <a:p>
            <a:r>
              <a:rPr lang="en-US" altLang="zh-CN" sz="1600" dirty="0"/>
              <a:t>https://arxiv.org/abs/1806.08730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62162231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提示学习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66776-C47A-451F-8594-21D683C0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00" y="730800"/>
            <a:ext cx="4909199" cy="3681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BCAB09-66E7-4779-BF95-9FDEA8B0C553}"/>
              </a:ext>
            </a:extLst>
          </p:cNvPr>
          <p:cNvSpPr txBox="1"/>
          <p:nvPr/>
        </p:nvSpPr>
        <p:spPr>
          <a:xfrm>
            <a:off x="1836000" y="4412700"/>
            <a:ext cx="55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随着语言模型越来越大，</a:t>
            </a:r>
            <a:r>
              <a:rPr lang="en-US" altLang="zh-CN" dirty="0"/>
              <a:t>Fine-tune</a:t>
            </a:r>
            <a:r>
              <a:rPr lang="zh-CN" altLang="en-US" dirty="0"/>
              <a:t>的成本也越来越高</a:t>
            </a:r>
          </a:p>
        </p:txBody>
      </p:sp>
    </p:spTree>
    <p:extLst>
      <p:ext uri="{BB962C8B-B14F-4D97-AF65-F5344CB8AC3E}">
        <p14:creationId xmlns:p14="http://schemas.microsoft.com/office/powerpoint/2010/main" val="1156267677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提示学习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ECF430-E822-468F-A196-C908EEB4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44" y="516857"/>
            <a:ext cx="6199711" cy="40404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F75945-FBF5-45C3-B243-C6A168DA6699}"/>
              </a:ext>
            </a:extLst>
          </p:cNvPr>
          <p:cNvSpPr txBox="1"/>
          <p:nvPr/>
        </p:nvSpPr>
        <p:spPr>
          <a:xfrm>
            <a:off x="712800" y="4433533"/>
            <a:ext cx="784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随着</a:t>
            </a:r>
            <a:r>
              <a:rPr lang="en-US" altLang="zh-CN" dirty="0"/>
              <a:t>fine-tune</a:t>
            </a:r>
            <a:r>
              <a:rPr lang="zh-CN" altLang="en-US" dirty="0"/>
              <a:t>的成本增大，以及上下游训练任务的差距，因此提示学习被提出，只需要少量样本即可发挥出大语言模型的能力</a:t>
            </a:r>
          </a:p>
        </p:txBody>
      </p:sp>
    </p:spTree>
    <p:extLst>
      <p:ext uri="{BB962C8B-B14F-4D97-AF65-F5344CB8AC3E}">
        <p14:creationId xmlns:p14="http://schemas.microsoft.com/office/powerpoint/2010/main" val="3654465527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范式之间的区别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19416D2-E48D-470A-8160-8D7C39F3ED2B}"/>
              </a:ext>
            </a:extLst>
          </p:cNvPr>
          <p:cNvSpPr/>
          <p:nvPr/>
        </p:nvSpPr>
        <p:spPr>
          <a:xfrm>
            <a:off x="496561" y="3016800"/>
            <a:ext cx="2354400" cy="90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BERT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65F6BE-DBAC-495F-98BD-6096DD6CD593}"/>
              </a:ext>
            </a:extLst>
          </p:cNvPr>
          <p:cNvSpPr txBox="1"/>
          <p:nvPr/>
        </p:nvSpPr>
        <p:spPr>
          <a:xfrm>
            <a:off x="754392" y="4264444"/>
            <a:ext cx="176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 like this movie.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EE24E9A-ECE3-45C3-B003-EF86D12A5680}"/>
              </a:ext>
            </a:extLst>
          </p:cNvPr>
          <p:cNvCxnSpPr/>
          <p:nvPr/>
        </p:nvCxnSpPr>
        <p:spPr>
          <a:xfrm flipV="1">
            <a:off x="1638361" y="3950193"/>
            <a:ext cx="0" cy="2952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C6F40E8-59B8-44D2-BC1E-4F8450A8C7D2}"/>
              </a:ext>
            </a:extLst>
          </p:cNvPr>
          <p:cNvSpPr txBox="1"/>
          <p:nvPr/>
        </p:nvSpPr>
        <p:spPr>
          <a:xfrm>
            <a:off x="432000" y="713441"/>
            <a:ext cx="24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Pretrained-finetune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83505D-0574-4A4C-A092-82E46D4FA747}"/>
              </a:ext>
            </a:extLst>
          </p:cNvPr>
          <p:cNvSpPr txBox="1"/>
          <p:nvPr/>
        </p:nvSpPr>
        <p:spPr>
          <a:xfrm>
            <a:off x="4572000" y="732492"/>
            <a:ext cx="24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Pretrained-prompt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51ACF36-2945-4E08-943F-9F8231022736}"/>
              </a:ext>
            </a:extLst>
          </p:cNvPr>
          <p:cNvSpPr/>
          <p:nvPr/>
        </p:nvSpPr>
        <p:spPr>
          <a:xfrm>
            <a:off x="496560" y="2543006"/>
            <a:ext cx="752475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CLS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143504B-D3D5-4EC7-B1F9-01CDC2BF4FA6}"/>
              </a:ext>
            </a:extLst>
          </p:cNvPr>
          <p:cNvCxnSpPr>
            <a:cxnSpLocks/>
          </p:cNvCxnSpPr>
          <p:nvPr/>
        </p:nvCxnSpPr>
        <p:spPr>
          <a:xfrm flipV="1">
            <a:off x="872798" y="2833444"/>
            <a:ext cx="0" cy="1500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635F0E5-9CC8-4051-901E-3044BB1406F3}"/>
              </a:ext>
            </a:extLst>
          </p:cNvPr>
          <p:cNvCxnSpPr>
            <a:cxnSpLocks/>
          </p:cNvCxnSpPr>
          <p:nvPr/>
        </p:nvCxnSpPr>
        <p:spPr>
          <a:xfrm flipV="1">
            <a:off x="872797" y="2365602"/>
            <a:ext cx="0" cy="1500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7B9AFF7-6D78-4077-8DD6-851899ACFF3B}"/>
              </a:ext>
            </a:extLst>
          </p:cNvPr>
          <p:cNvSpPr/>
          <p:nvPr/>
        </p:nvSpPr>
        <p:spPr>
          <a:xfrm>
            <a:off x="459580" y="2045494"/>
            <a:ext cx="1293020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POS/NEG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8DB8FE0-BB6C-4269-9978-7EF25CF19C11}"/>
              </a:ext>
            </a:extLst>
          </p:cNvPr>
          <p:cNvSpPr/>
          <p:nvPr/>
        </p:nvSpPr>
        <p:spPr>
          <a:xfrm>
            <a:off x="5479632" y="3016800"/>
            <a:ext cx="2354400" cy="90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BERT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F88442-EC8B-4E04-8651-86623FBAD1F8}"/>
              </a:ext>
            </a:extLst>
          </p:cNvPr>
          <p:cNvSpPr txBox="1"/>
          <p:nvPr/>
        </p:nvSpPr>
        <p:spPr>
          <a:xfrm>
            <a:off x="4485073" y="4355350"/>
            <a:ext cx="475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 like this movie. This is a [MASK] sentence.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534ED14-5120-4762-B8DC-0CA1F4223C0C}"/>
              </a:ext>
            </a:extLst>
          </p:cNvPr>
          <p:cNvCxnSpPr/>
          <p:nvPr/>
        </p:nvCxnSpPr>
        <p:spPr>
          <a:xfrm flipV="1">
            <a:off x="6621432" y="3950193"/>
            <a:ext cx="0" cy="2952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C1F33F3-5114-4C42-972C-A5F2EA3FA28A}"/>
              </a:ext>
            </a:extLst>
          </p:cNvPr>
          <p:cNvSpPr/>
          <p:nvPr/>
        </p:nvSpPr>
        <p:spPr>
          <a:xfrm>
            <a:off x="6735671" y="2543006"/>
            <a:ext cx="1258973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Verbalizer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6068E71-6FE3-41F5-8789-D9546C97CEC7}"/>
              </a:ext>
            </a:extLst>
          </p:cNvPr>
          <p:cNvCxnSpPr>
            <a:cxnSpLocks/>
          </p:cNvCxnSpPr>
          <p:nvPr/>
        </p:nvCxnSpPr>
        <p:spPr>
          <a:xfrm flipV="1">
            <a:off x="7394156" y="2833444"/>
            <a:ext cx="0" cy="1500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4359A1D-4967-47F1-8BBA-F62D26E54698}"/>
              </a:ext>
            </a:extLst>
          </p:cNvPr>
          <p:cNvCxnSpPr>
            <a:cxnSpLocks/>
          </p:cNvCxnSpPr>
          <p:nvPr/>
        </p:nvCxnSpPr>
        <p:spPr>
          <a:xfrm flipV="1">
            <a:off x="7375106" y="2365602"/>
            <a:ext cx="0" cy="1500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D32BE22-B5BF-4097-881F-8C9F6EFD48C8}"/>
              </a:ext>
            </a:extLst>
          </p:cNvPr>
          <p:cNvSpPr/>
          <p:nvPr/>
        </p:nvSpPr>
        <p:spPr>
          <a:xfrm>
            <a:off x="6735671" y="2045494"/>
            <a:ext cx="1293020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POS/NEG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477967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提示学习的性能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742DAB-A678-45E5-A511-CE4886FAADBB}"/>
              </a:ext>
            </a:extLst>
          </p:cNvPr>
          <p:cNvSpPr txBox="1"/>
          <p:nvPr/>
        </p:nvSpPr>
        <p:spPr>
          <a:xfrm>
            <a:off x="807721" y="467106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方法的性能随着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的增大而增强，且能达到微调的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SOTA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FE9BEA-6BDF-4578-A1B9-E8B6D87FC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45" y="549601"/>
            <a:ext cx="6341195" cy="40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3435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提示学习的性能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E0157E-FBBD-4A53-A199-DB9A54E6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404"/>
            <a:ext cx="9144000" cy="31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33152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的分类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2CC771-98AD-4D33-B288-2229BFDB8A77}"/>
              </a:ext>
            </a:extLst>
          </p:cNvPr>
          <p:cNvSpPr txBox="1"/>
          <p:nvPr/>
        </p:nvSpPr>
        <p:spPr>
          <a:xfrm>
            <a:off x="0" y="800785"/>
            <a:ext cx="6042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fr-FR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硬提示</a:t>
            </a:r>
            <a:r>
              <a:rPr lang="fr-FR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fr-FR" b="1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离散提示</a:t>
            </a:r>
            <a:r>
              <a:rPr lang="zh-CN" altLang="fr-FR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fr-FR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Hard Prompt/Discrete Prompt</a:t>
            </a:r>
            <a:r>
              <a:rPr lang="zh-CN" altLang="fr-FR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3AE090-7F1C-4D37-801A-D061D9947550}"/>
              </a:ext>
            </a:extLst>
          </p:cNvPr>
          <p:cNvSpPr txBox="1"/>
          <p:nvPr/>
        </p:nvSpPr>
        <p:spPr>
          <a:xfrm>
            <a:off x="0" y="4156534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人类认为不错的硬提示对于LM来说不一定是一个好的硬提示，这个性质被称为硬提示的sub-optimal（次优）性。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硬提示的选择对于预训练模型的影响非常大。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513795-27B3-4456-B65D-60C7336A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65" y="1276990"/>
            <a:ext cx="6825035" cy="277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79440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的分类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4A7781-3E0F-46EE-8B38-26506301D8EB}"/>
              </a:ext>
            </a:extLst>
          </p:cNvPr>
          <p:cNvSpPr txBox="1"/>
          <p:nvPr/>
        </p:nvSpPr>
        <p:spPr>
          <a:xfrm>
            <a:off x="0" y="792835"/>
            <a:ext cx="635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软提示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连续提示（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 Prompt/Continuous Prompt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17A218-DF9A-474C-B3D1-71DA5C6F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31" y="1162167"/>
            <a:ext cx="4183869" cy="33280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F2E5FA6-7EE0-4431-90F8-5F9C40DABF4E}"/>
              </a:ext>
            </a:extLst>
          </p:cNvPr>
          <p:cNvSpPr txBox="1"/>
          <p:nvPr/>
        </p:nvSpPr>
        <p:spPr>
          <a:xfrm>
            <a:off x="-165850" y="4497169"/>
            <a:ext cx="919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软提示与硬提示恰好相反，把Prompt的生成本身作为一个任务进行学习，相当于把Prompt的生成从人类一个一个尝试变换成模型自己进行优化。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99CA97-EAC4-423F-B075-94350199B663}"/>
              </a:ext>
            </a:extLst>
          </p:cNvPr>
          <p:cNvSpPr txBox="1"/>
          <p:nvPr/>
        </p:nvSpPr>
        <p:spPr>
          <a:xfrm>
            <a:off x="129600" y="14328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Prefix-Tuning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434633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 bwMode="auto">
          <a:xfrm>
            <a:off x="1195070" y="2238375"/>
            <a:ext cx="3886835" cy="400050"/>
            <a:chOff x="6255321" y="1264843"/>
            <a:chExt cx="3419123" cy="774704"/>
          </a:xfrm>
          <a:solidFill>
            <a:srgbClr val="8FAADC"/>
          </a:solidFill>
        </p:grpSpPr>
        <p:sp>
          <p:nvSpPr>
            <p:cNvPr id="34" name="圆角矩形 26"/>
            <p:cNvSpPr/>
            <p:nvPr/>
          </p:nvSpPr>
          <p:spPr>
            <a:xfrm>
              <a:off x="6255321" y="1304094"/>
              <a:ext cx="3419123" cy="65821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提示学习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273700" y="1264843"/>
              <a:ext cx="3396934" cy="77470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1" b="681"/>
          <a:stretch>
            <a:fillRect/>
          </a:stretch>
        </p:blipFill>
        <p:spPr>
          <a:xfrm>
            <a:off x="3605982" y="7379"/>
            <a:ext cx="5538018" cy="1600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圆角矩形 24"/>
          <p:cNvSpPr/>
          <p:nvPr/>
        </p:nvSpPr>
        <p:spPr>
          <a:xfrm>
            <a:off x="353484" y="162189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1216831" y="1628257"/>
            <a:ext cx="3866132" cy="400150"/>
            <a:chOff x="6274658" y="1378056"/>
            <a:chExt cx="3419123" cy="598634"/>
          </a:xfrm>
          <a:solidFill>
            <a:srgbClr val="8FAADC"/>
          </a:solidFill>
        </p:grpSpPr>
        <p:sp>
          <p:nvSpPr>
            <p:cNvPr id="15" name="圆角矩形 26"/>
            <p:cNvSpPr/>
            <p:nvPr/>
          </p:nvSpPr>
          <p:spPr>
            <a:xfrm>
              <a:off x="6274658" y="1421414"/>
              <a:ext cx="3419123" cy="511504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大语言模型背景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489421" y="1378056"/>
              <a:ext cx="3070913" cy="598634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</a:p>
          </p:txBody>
        </p:sp>
      </p:grpSp>
      <p:sp>
        <p:nvSpPr>
          <p:cNvPr id="32" name="圆角矩形 24"/>
          <p:cNvSpPr/>
          <p:nvPr/>
        </p:nvSpPr>
        <p:spPr>
          <a:xfrm>
            <a:off x="353484" y="2233075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圆角矩形 24"/>
          <p:cNvSpPr/>
          <p:nvPr/>
        </p:nvSpPr>
        <p:spPr>
          <a:xfrm>
            <a:off x="353484" y="285497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1087755" y="2834005"/>
            <a:ext cx="3995420" cy="403225"/>
            <a:chOff x="6122090" y="1637603"/>
            <a:chExt cx="3536856" cy="583791"/>
          </a:xfrm>
          <a:solidFill>
            <a:srgbClr val="8FAADC"/>
          </a:solidFill>
        </p:grpSpPr>
        <p:sp>
          <p:nvSpPr>
            <p:cNvPr id="38" name="圆角矩形 26"/>
            <p:cNvSpPr/>
            <p:nvPr/>
          </p:nvSpPr>
          <p:spPr>
            <a:xfrm>
              <a:off x="6239823" y="1637603"/>
              <a:ext cx="3419123" cy="58379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In-Context Learning</a:t>
              </a:r>
              <a:endParaRPr lang="zh-CN" altLang="en-US" sz="2000" dirty="0">
                <a:solidFill>
                  <a:srgbClr val="FFFFFF"/>
                </a:solidFill>
                <a:cs typeface="Arial Unicode MS" panose="020B0604020202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122090" y="1669858"/>
              <a:ext cx="3419123" cy="534398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圆角矩形 24"/>
          <p:cNvSpPr/>
          <p:nvPr/>
        </p:nvSpPr>
        <p:spPr>
          <a:xfrm>
            <a:off x="353484" y="3494507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1205865" y="3479800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42" name="圆角矩形 26"/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指令微调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24">
            <a:extLst>
              <a:ext uri="{FF2B5EF4-FFF2-40B4-BE49-F238E27FC236}">
                <a16:creationId xmlns:a16="http://schemas.microsoft.com/office/drawing/2014/main" id="{ED259E5B-1E66-4755-868A-A3DE2642041D}"/>
              </a:ext>
            </a:extLst>
          </p:cNvPr>
          <p:cNvSpPr/>
          <p:nvPr/>
        </p:nvSpPr>
        <p:spPr>
          <a:xfrm>
            <a:off x="353484" y="4089080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7F79923-5785-47B1-852E-DCBDA470FF2D}"/>
              </a:ext>
            </a:extLst>
          </p:cNvPr>
          <p:cNvGrpSpPr/>
          <p:nvPr/>
        </p:nvGrpSpPr>
        <p:grpSpPr bwMode="auto">
          <a:xfrm>
            <a:off x="1205865" y="4074373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21" name="圆角矩形 26">
              <a:extLst>
                <a:ext uri="{FF2B5EF4-FFF2-40B4-BE49-F238E27FC236}">
                  <a16:creationId xmlns:a16="http://schemas.microsoft.com/office/drawing/2014/main" id="{40CC37BA-602E-40E5-8555-0C13682298F0}"/>
                </a:ext>
              </a:extLst>
            </p:cNvPr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000" dirty="0">
                  <a:solidFill>
                    <a:srgbClr val="FFFFFF"/>
                  </a:solidFill>
                </a:rPr>
                <a:t>Chain of Thought (</a:t>
              </a:r>
              <a:r>
                <a:rPr lang="en-US" altLang="zh-CN" sz="2000" dirty="0" err="1">
                  <a:solidFill>
                    <a:srgbClr val="FFFFFF"/>
                  </a:solidFill>
                </a:rPr>
                <a:t>CoT</a:t>
              </a:r>
              <a:r>
                <a:rPr lang="en-US" altLang="zh-CN" sz="2000" dirty="0">
                  <a:solidFill>
                    <a:srgbClr val="FFFFFF"/>
                  </a:solidFill>
                </a:rPr>
                <a:t>) 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FF82B28-2421-4078-8CBA-3520DD25F607}"/>
                </a:ext>
              </a:extLst>
            </p:cNvPr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圆角矩形 24">
            <a:extLst>
              <a:ext uri="{FF2B5EF4-FFF2-40B4-BE49-F238E27FC236}">
                <a16:creationId xmlns:a16="http://schemas.microsoft.com/office/drawing/2014/main" id="{E97FBA58-2076-4D78-A1E9-0FF70E39EFAD}"/>
              </a:ext>
            </a:extLst>
          </p:cNvPr>
          <p:cNvSpPr/>
          <p:nvPr/>
        </p:nvSpPr>
        <p:spPr>
          <a:xfrm>
            <a:off x="347883" y="4653314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555E7A3-E116-4752-A326-FAB3A69580C0}"/>
              </a:ext>
            </a:extLst>
          </p:cNvPr>
          <p:cNvGrpSpPr/>
          <p:nvPr/>
        </p:nvGrpSpPr>
        <p:grpSpPr bwMode="auto">
          <a:xfrm>
            <a:off x="1200264" y="4638607"/>
            <a:ext cx="3877310" cy="384810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25" name="圆角矩形 26">
              <a:extLst>
                <a:ext uri="{FF2B5EF4-FFF2-40B4-BE49-F238E27FC236}">
                  <a16:creationId xmlns:a16="http://schemas.microsoft.com/office/drawing/2014/main" id="{4A552B81-3CCA-492C-B937-9B79FFD82968}"/>
                </a:ext>
              </a:extLst>
            </p:cNvPr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000" dirty="0">
                  <a:solidFill>
                    <a:srgbClr val="FFFFFF"/>
                  </a:solidFill>
                  <a:cs typeface="Arial Unicode MS" panose="020B0604020202020204" pitchFamily="34" charset="-122"/>
                </a:rPr>
                <a:t>Stable Diffusion</a:t>
              </a:r>
              <a:endParaRPr lang="zh-CN" altLang="en-US" sz="2000" dirty="0">
                <a:solidFill>
                  <a:srgbClr val="FFFFFF"/>
                </a:solidFill>
                <a:cs typeface="Arial Unicode MS" panose="020B0604020202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B9A2955-C87A-4C62-9F70-F423186DA2DA}"/>
                </a:ext>
              </a:extLst>
            </p:cNvPr>
            <p:cNvSpPr/>
            <p:nvPr/>
          </p:nvSpPr>
          <p:spPr>
            <a:xfrm>
              <a:off x="6267875" y="1500827"/>
              <a:ext cx="3419122" cy="72612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的分类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4A7781-3E0F-46EE-8B38-26506301D8EB}"/>
              </a:ext>
            </a:extLst>
          </p:cNvPr>
          <p:cNvSpPr txBox="1"/>
          <p:nvPr/>
        </p:nvSpPr>
        <p:spPr>
          <a:xfrm>
            <a:off x="0" y="792835"/>
            <a:ext cx="635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软提示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连续提示（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 Prompt/Continuous Prompt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99CA97-EAC4-423F-B075-94350199B663}"/>
              </a:ext>
            </a:extLst>
          </p:cNvPr>
          <p:cNvSpPr txBox="1"/>
          <p:nvPr/>
        </p:nvSpPr>
        <p:spPr>
          <a:xfrm>
            <a:off x="129600" y="14328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P-Tuning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5372EB-375C-4E59-98DC-3BDC9C4C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00" y="1578818"/>
            <a:ext cx="7214400" cy="28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50273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范式之间的关系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A517FE-65E1-4168-94B1-60546282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00" y="1056318"/>
            <a:ext cx="6631200" cy="341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533230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771515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1729876" y="2790522"/>
            <a:ext cx="5052217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In-Context Learning</a:t>
            </a:r>
            <a:endParaRPr lang="zh-CN" altLang="en-US" sz="3200" b="1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0417447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上下文学习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C93E1D-7786-4ABB-92D7-D68B81A5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53" y="1072431"/>
            <a:ext cx="5927048" cy="29986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885A8B-55F3-49A9-9F05-F96CF3DA6C74}"/>
              </a:ext>
            </a:extLst>
          </p:cNvPr>
          <p:cNvSpPr txBox="1"/>
          <p:nvPr/>
        </p:nvSpPr>
        <p:spPr>
          <a:xfrm>
            <a:off x="1848952" y="4303476"/>
            <a:ext cx="5927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In-Context Learning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ICL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）的关键思想是从类比中学习。通过给定一些实例，引导大语言模型适应下游任务。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489805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上下文学习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EBB310-0110-46E4-86AD-9DC92B06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47" y="876512"/>
            <a:ext cx="7522705" cy="29236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39B21-76A9-4D44-9CC6-94251A29A56D}"/>
              </a:ext>
            </a:extLst>
          </p:cNvPr>
          <p:cNvSpPr txBox="1"/>
          <p:nvPr/>
        </p:nvSpPr>
        <p:spPr>
          <a:xfrm>
            <a:off x="734400" y="4060800"/>
            <a:ext cx="74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构成</a:t>
            </a:r>
            <a:r>
              <a:rPr lang="en-US" altLang="zh-CN" dirty="0"/>
              <a:t>Demonstrations</a:t>
            </a:r>
            <a:r>
              <a:rPr lang="zh-CN" altLang="en-US" dirty="0"/>
              <a:t>的四个方面：</a:t>
            </a:r>
            <a:r>
              <a:rPr lang="en-US" altLang="zh-CN" dirty="0"/>
              <a:t>Distribution of inputs, label space, the use of input label pairing and input-label mapping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870056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上下文学习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E227DA-08A8-494C-A24D-5F3D9027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6" y="972000"/>
            <a:ext cx="7177847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16793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上下文学习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EAB80A-7835-4670-8AFF-C1532CAC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50" y="1472718"/>
            <a:ext cx="8258400" cy="32363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D0C938-35B7-4D24-B2B2-E434939F2827}"/>
              </a:ext>
            </a:extLst>
          </p:cNvPr>
          <p:cNvSpPr txBox="1"/>
          <p:nvPr/>
        </p:nvSpPr>
        <p:spPr>
          <a:xfrm>
            <a:off x="4096800" y="549388"/>
            <a:ext cx="44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121212"/>
                </a:solidFill>
                <a:effectLst/>
                <a:latin typeface="Calibri" panose="020F0502020204030204" pitchFamily="34" charset="0"/>
              </a:rPr>
              <a:t>Rethinking the Role of Demonstrations: What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121212"/>
                </a:solidFill>
                <a:effectLst/>
                <a:latin typeface="Calibri" panose="020F0502020204030204" pitchFamily="34" charset="0"/>
              </a:rPr>
              <a:t>Makes In-Context Learning Work?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7F649A-9409-4C43-A8C3-85914353870D}"/>
              </a:ext>
            </a:extLst>
          </p:cNvPr>
          <p:cNvSpPr txBox="1"/>
          <p:nvPr/>
        </p:nvSpPr>
        <p:spPr>
          <a:xfrm>
            <a:off x="4815000" y="1149553"/>
            <a:ext cx="45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https://arxiv.org/abs/2202.12837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DF8FD9-E154-48EC-93D7-AF7A8713861B}"/>
              </a:ext>
            </a:extLst>
          </p:cNvPr>
          <p:cNvSpPr txBox="1"/>
          <p:nvPr/>
        </p:nvSpPr>
        <p:spPr>
          <a:xfrm>
            <a:off x="1022400" y="4710532"/>
            <a:ext cx="81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ICL</a:t>
            </a:r>
            <a:r>
              <a:rPr lang="zh-CN" altLang="en-US" dirty="0"/>
              <a:t>中，由随机标签取代</a:t>
            </a:r>
            <a:r>
              <a:rPr lang="en-US" altLang="zh-CN" dirty="0"/>
              <a:t>Ground-Truth</a:t>
            </a:r>
            <a:r>
              <a:rPr lang="zh-CN" altLang="en-US" dirty="0"/>
              <a:t>的标签，效果也不会下降太多</a:t>
            </a:r>
          </a:p>
        </p:txBody>
      </p:sp>
    </p:spTree>
    <p:extLst>
      <p:ext uri="{BB962C8B-B14F-4D97-AF65-F5344CB8AC3E}">
        <p14:creationId xmlns:p14="http://schemas.microsoft.com/office/powerpoint/2010/main" val="364183975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上下文学习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3E95AF-4C00-4156-BFED-D9684E4C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153" y="993220"/>
            <a:ext cx="6100461" cy="35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62622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上下文学习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506451-0E4B-4AEF-90D0-2D1D504D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8885"/>
            <a:ext cx="9144000" cy="30406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E24697-BB78-4A89-9B70-8C1024DC72FB}"/>
              </a:ext>
            </a:extLst>
          </p:cNvPr>
          <p:cNvSpPr txBox="1"/>
          <p:nvPr/>
        </p:nvSpPr>
        <p:spPr>
          <a:xfrm>
            <a:off x="4096800" y="549388"/>
            <a:ext cx="44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121212"/>
                </a:solidFill>
                <a:effectLst/>
                <a:latin typeface="Calibri" panose="020F0502020204030204" pitchFamily="34" charset="0"/>
              </a:rPr>
              <a:t>Rethinking the Role of Demonstrations: What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121212"/>
                </a:solidFill>
                <a:effectLst/>
                <a:latin typeface="Calibri" panose="020F0502020204030204" pitchFamily="34" charset="0"/>
              </a:rPr>
              <a:t>Makes In-Context Learning Work?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54665F-9F9B-4509-8D55-73148CDC175D}"/>
              </a:ext>
            </a:extLst>
          </p:cNvPr>
          <p:cNvSpPr txBox="1"/>
          <p:nvPr/>
        </p:nvSpPr>
        <p:spPr>
          <a:xfrm>
            <a:off x="4815000" y="1149553"/>
            <a:ext cx="45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https://arxiv.org/abs/2202.12837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5DF6EC-4749-4CA8-94CF-CA0FF7B0DBCB}"/>
              </a:ext>
            </a:extLst>
          </p:cNvPr>
          <p:cNvSpPr txBox="1"/>
          <p:nvPr/>
        </p:nvSpPr>
        <p:spPr>
          <a:xfrm>
            <a:off x="3355200" y="4594112"/>
            <a:ext cx="198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输入分布的影响</a:t>
            </a:r>
          </a:p>
        </p:txBody>
      </p:sp>
    </p:spTree>
    <p:extLst>
      <p:ext uri="{BB962C8B-B14F-4D97-AF65-F5344CB8AC3E}">
        <p14:creationId xmlns:p14="http://schemas.microsoft.com/office/powerpoint/2010/main" val="1198174221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上下文学习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831356-4BD7-440A-A6AD-2C5F50DA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777665"/>
            <a:ext cx="7761600" cy="422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7744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476925" y="2790522"/>
            <a:ext cx="332655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大语言模型背景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上下文学习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75D835-06CC-486A-83F7-35DF8A24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861"/>
            <a:ext cx="9144000" cy="17737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CE1991A-F104-4774-B5A6-E26FE1FE3219}"/>
              </a:ext>
            </a:extLst>
          </p:cNvPr>
          <p:cNvSpPr txBox="1"/>
          <p:nvPr/>
        </p:nvSpPr>
        <p:spPr>
          <a:xfrm>
            <a:off x="1879200" y="3823200"/>
            <a:ext cx="529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Demonstration</a:t>
            </a:r>
            <a:r>
              <a:rPr lang="zh-CN" altLang="en-US" dirty="0"/>
              <a:t>中不同程度的正确标签产生的影响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14F578-EC17-4F84-B7D6-3F1EC7151F64}"/>
              </a:ext>
            </a:extLst>
          </p:cNvPr>
          <p:cNvSpPr txBox="1"/>
          <p:nvPr/>
        </p:nvSpPr>
        <p:spPr>
          <a:xfrm>
            <a:off x="4096800" y="549388"/>
            <a:ext cx="44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121212"/>
                </a:solidFill>
                <a:effectLst/>
                <a:latin typeface="Calibri" panose="020F0502020204030204" pitchFamily="34" charset="0"/>
              </a:rPr>
              <a:t>Rethinking the Role of Demonstrations: What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121212"/>
                </a:solidFill>
                <a:effectLst/>
                <a:latin typeface="Calibri" panose="020F0502020204030204" pitchFamily="34" charset="0"/>
              </a:rPr>
              <a:t>Makes In-Context Learning Work?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6C0715-6048-42C8-BAF8-26C65801DAE7}"/>
              </a:ext>
            </a:extLst>
          </p:cNvPr>
          <p:cNvSpPr txBox="1"/>
          <p:nvPr/>
        </p:nvSpPr>
        <p:spPr>
          <a:xfrm>
            <a:off x="4815000" y="1149553"/>
            <a:ext cx="397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https://arxiv.org/abs/2202.12837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269034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上下文学习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23E3D9-552C-4D58-9066-6337E292D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00" y="1167981"/>
            <a:ext cx="8078400" cy="36061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960EEB-7BE9-42B4-8947-C7147B33B58B}"/>
              </a:ext>
            </a:extLst>
          </p:cNvPr>
          <p:cNvSpPr txBox="1"/>
          <p:nvPr/>
        </p:nvSpPr>
        <p:spPr>
          <a:xfrm>
            <a:off x="2124000" y="4754300"/>
            <a:ext cx="57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不同数量的</a:t>
            </a:r>
            <a:r>
              <a:rPr lang="en-US" altLang="zh-CN" dirty="0"/>
              <a:t>Demonstration</a:t>
            </a:r>
            <a:r>
              <a:rPr lang="zh-CN" altLang="en-US" dirty="0"/>
              <a:t>对最终结果产生的影响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A19F6D-2705-4D93-B878-219E73D0A10E}"/>
              </a:ext>
            </a:extLst>
          </p:cNvPr>
          <p:cNvSpPr txBox="1"/>
          <p:nvPr/>
        </p:nvSpPr>
        <p:spPr>
          <a:xfrm>
            <a:off x="4096800" y="503222"/>
            <a:ext cx="44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121212"/>
                </a:solidFill>
                <a:effectLst/>
                <a:latin typeface="Calibri" panose="020F0502020204030204" pitchFamily="34" charset="0"/>
              </a:rPr>
              <a:t>Rethinking the Role of Demonstrations: What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121212"/>
                </a:solidFill>
                <a:effectLst/>
                <a:latin typeface="Calibri" panose="020F0502020204030204" pitchFamily="34" charset="0"/>
              </a:rPr>
              <a:t>Makes In-Context Learning Work?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C148A0-9757-4BD4-8A1D-427AECEE4019}"/>
              </a:ext>
            </a:extLst>
          </p:cNvPr>
          <p:cNvSpPr txBox="1"/>
          <p:nvPr/>
        </p:nvSpPr>
        <p:spPr>
          <a:xfrm>
            <a:off x="4815000" y="1043654"/>
            <a:ext cx="45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https://arxiv.org/abs/2202.12837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048928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上下文学习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F144A-8280-4232-BE3C-6205ADBC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52" y="828379"/>
            <a:ext cx="7089648" cy="36330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60204E-3A94-488B-B47D-963A1BD33EF7}"/>
              </a:ext>
            </a:extLst>
          </p:cNvPr>
          <p:cNvSpPr txBox="1"/>
          <p:nvPr/>
        </p:nvSpPr>
        <p:spPr>
          <a:xfrm>
            <a:off x="2779200" y="4579200"/>
            <a:ext cx="40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大模型能够从上下文学到更多的知识</a:t>
            </a:r>
          </a:p>
        </p:txBody>
      </p:sp>
    </p:spTree>
    <p:extLst>
      <p:ext uri="{BB962C8B-B14F-4D97-AF65-F5344CB8AC3E}">
        <p14:creationId xmlns:p14="http://schemas.microsoft.com/office/powerpoint/2010/main" val="3678884862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771515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3265971" y="2790522"/>
            <a:ext cx="198002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指令微调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8441088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指令微调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3C9EF6-9B86-462E-80F7-B653FD60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0" y="904671"/>
            <a:ext cx="7524000" cy="39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75218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指令微调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6B7A96-3840-45AD-A81C-4A4AAA1E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00" y="786667"/>
            <a:ext cx="7257600" cy="40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4385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指令微调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67A136-47C3-4EC0-95C2-B5F7691A155C}"/>
              </a:ext>
            </a:extLst>
          </p:cNvPr>
          <p:cNvSpPr txBox="1"/>
          <p:nvPr/>
        </p:nvSpPr>
        <p:spPr>
          <a:xfrm>
            <a:off x="5579773" y="680990"/>
            <a:ext cx="356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https://arxiv.org/pdf/2210.11416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CDD6BB-08A8-4560-9F0F-C84A9249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00" y="1297635"/>
            <a:ext cx="6717600" cy="34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85420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指令微调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5935FA-81D7-49FE-B928-28727CBC3F2E}"/>
              </a:ext>
            </a:extLst>
          </p:cNvPr>
          <p:cNvSpPr txBox="1"/>
          <p:nvPr/>
        </p:nvSpPr>
        <p:spPr>
          <a:xfrm>
            <a:off x="5579773" y="680990"/>
            <a:ext cx="356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https://arxiv.org/pdf/2210.11416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ADE2DE-FB02-4332-8EFD-43010250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00" y="984204"/>
            <a:ext cx="5592358" cy="40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7486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指令微调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9E2555-69A9-406E-B79B-081DB530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00" y="510821"/>
            <a:ext cx="5356799" cy="46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89716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771515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1974945" y="2790522"/>
            <a:ext cx="456208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Chain of Thought</a:t>
            </a:r>
            <a:endParaRPr lang="zh-CN" altLang="en-US" sz="3200" b="1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7824540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EAC81-EACD-4BC4-9682-A44CE0A7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模型参数量开始爆炸</a:t>
            </a:r>
          </a:p>
        </p:txBody>
      </p:sp>
      <p:pic>
        <p:nvPicPr>
          <p:cNvPr id="4" name="Picture 2" descr="ãelmo  pngãçåçæå°çµæ">
            <a:extLst>
              <a:ext uri="{FF2B5EF4-FFF2-40B4-BE49-F238E27FC236}">
                <a16:creationId xmlns:a16="http://schemas.microsoft.com/office/drawing/2014/main" id="{5DB63DA3-FAE6-4CA0-9FF5-5F96D3F8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0" y="4719203"/>
            <a:ext cx="194848" cy="3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700F0D82-0AD1-448A-89D1-605B1716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38" y="3958559"/>
            <a:ext cx="673821" cy="112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03" y="588966"/>
            <a:ext cx="4643397" cy="429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4C7A54-5245-424D-BDD2-BCB6471F9000}"/>
              </a:ext>
            </a:extLst>
          </p:cNvPr>
          <p:cNvSpPr txBox="1"/>
          <p:nvPr/>
        </p:nvSpPr>
        <p:spPr>
          <a:xfrm>
            <a:off x="642829" y="3888206"/>
            <a:ext cx="985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 (94M)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12">
            <a:extLst>
              <a:ext uri="{FF2B5EF4-FFF2-40B4-BE49-F238E27FC236}">
                <a16:creationId xmlns:a16="http://schemas.microsoft.com/office/drawing/2014/main" id="{74E1B12C-577F-4DFC-A2AF-6ACCBC547E38}"/>
              </a:ext>
            </a:extLst>
          </p:cNvPr>
          <p:cNvSpPr txBox="1"/>
          <p:nvPr/>
        </p:nvSpPr>
        <p:spPr>
          <a:xfrm>
            <a:off x="1628499" y="3057209"/>
            <a:ext cx="1208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 (340M)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13">
            <a:extLst>
              <a:ext uri="{FF2B5EF4-FFF2-40B4-BE49-F238E27FC236}">
                <a16:creationId xmlns:a16="http://schemas.microsoft.com/office/drawing/2014/main" id="{78AF16B2-B69F-4C7F-93D7-3967A83E4EAD}"/>
              </a:ext>
            </a:extLst>
          </p:cNvPr>
          <p:cNvSpPr txBox="1"/>
          <p:nvPr/>
        </p:nvSpPr>
        <p:spPr>
          <a:xfrm>
            <a:off x="6924312" y="4006570"/>
            <a:ext cx="1175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 (175B)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912739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Chain of Thought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CoT</a:t>
            </a:r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) Prompting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365EA3-3FD3-4C9B-8DBA-F22F24E0C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" y="1041671"/>
            <a:ext cx="7588800" cy="37764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324E6B-4961-4B60-9307-DF01E3B4B5A5}"/>
              </a:ext>
            </a:extLst>
          </p:cNvPr>
          <p:cNvSpPr txBox="1"/>
          <p:nvPr/>
        </p:nvSpPr>
        <p:spPr>
          <a:xfrm>
            <a:off x="5399773" y="672018"/>
            <a:ext cx="3744227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2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https://arxiv.org/abs/2201.11903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885067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Chain of Thought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CoT</a:t>
            </a:r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) Prompting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D49F36-C0EC-4D80-8F0E-9EC426FC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111" y="741600"/>
            <a:ext cx="4169777" cy="40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54203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Chain of Thought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CoT</a:t>
            </a:r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) Prompting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F52CA0-CD3E-4B57-8C55-25C00A90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07" y="948027"/>
            <a:ext cx="7819185" cy="39562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CA1057-AEF9-447B-A8D2-C652F2B7C535}"/>
              </a:ext>
            </a:extLst>
          </p:cNvPr>
          <p:cNvSpPr txBox="1"/>
          <p:nvPr/>
        </p:nvSpPr>
        <p:spPr>
          <a:xfrm>
            <a:off x="5399773" y="578374"/>
            <a:ext cx="3744227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2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https://arxiv.org/abs/2205.11916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411744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Chain of Thought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CoT</a:t>
            </a:r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) Prompting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2F6EC5-6636-4F6F-A3BF-AEAB4CF6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12" y="1130399"/>
            <a:ext cx="7178588" cy="33746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59511C-53CB-4402-8B38-904705DFCD5B}"/>
              </a:ext>
            </a:extLst>
          </p:cNvPr>
          <p:cNvSpPr txBox="1"/>
          <p:nvPr/>
        </p:nvSpPr>
        <p:spPr>
          <a:xfrm>
            <a:off x="5399773" y="592932"/>
            <a:ext cx="37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https://arxiv.org/abs/2203.11171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5A6575-A09F-4063-8245-24B8888863A9}"/>
              </a:ext>
            </a:extLst>
          </p:cNvPr>
          <p:cNvSpPr txBox="1"/>
          <p:nvPr/>
        </p:nvSpPr>
        <p:spPr>
          <a:xfrm>
            <a:off x="269906" y="4701600"/>
            <a:ext cx="88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首先利用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COT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生成多个推理路径和答案，最终选择答案出现最多的作为最终答案输出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838020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Chain of Thought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CoT</a:t>
            </a:r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) Prompting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739946-3B38-41EB-A678-B4E90BB4D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68" y="599732"/>
            <a:ext cx="5798752" cy="40269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AA76F8-A56A-4D01-86C7-6A6E917ADD76}"/>
              </a:ext>
            </a:extLst>
          </p:cNvPr>
          <p:cNvSpPr txBox="1"/>
          <p:nvPr/>
        </p:nvSpPr>
        <p:spPr>
          <a:xfrm>
            <a:off x="302150" y="1217635"/>
            <a:ext cx="1613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rgbClr val="000000"/>
                </a:solidFill>
                <a:effectLst/>
                <a:latin typeface="Calibri-BoldItalic"/>
              </a:rPr>
              <a:t>Least-to-most </a:t>
            </a:r>
            <a:endParaRPr lang="en-US" altLang="zh-CN" dirty="0"/>
          </a:p>
          <a:p>
            <a:r>
              <a:rPr lang="en-US" altLang="zh-CN" sz="1800" b="1" i="1" dirty="0">
                <a:solidFill>
                  <a:srgbClr val="000000"/>
                </a:solidFill>
                <a:effectLst/>
                <a:latin typeface="Calibri-BoldItalic"/>
              </a:rPr>
              <a:t>prompting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BEDAF7-4EBB-4821-B781-70A650B0C55E}"/>
              </a:ext>
            </a:extLst>
          </p:cNvPr>
          <p:cNvSpPr txBox="1"/>
          <p:nvPr/>
        </p:nvSpPr>
        <p:spPr>
          <a:xfrm>
            <a:off x="5399773" y="516857"/>
            <a:ext cx="37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https://arxiv.org/abs/2203.11171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C5B9EA-F1E0-409A-BB25-82AFE5AB58E9}"/>
              </a:ext>
            </a:extLst>
          </p:cNvPr>
          <p:cNvSpPr txBox="1"/>
          <p:nvPr/>
        </p:nvSpPr>
        <p:spPr>
          <a:xfrm>
            <a:off x="363600" y="4497169"/>
            <a:ext cx="8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将一个复杂的问题分解成一系列简单的子问题，然后依次解决它们。每个子问题的解决都受到先前解决的子问题的答案的帮助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0968678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Chain of Thought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CoT</a:t>
            </a:r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) Prompting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AEAD2D-98AD-4D61-8C45-92B127773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74" y="809446"/>
            <a:ext cx="7527126" cy="35246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D84788-E84D-4A02-B425-6C41961B06C6}"/>
              </a:ext>
            </a:extLst>
          </p:cNvPr>
          <p:cNvSpPr txBox="1"/>
          <p:nvPr/>
        </p:nvSpPr>
        <p:spPr>
          <a:xfrm>
            <a:off x="0" y="1217635"/>
            <a:ext cx="1613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rgbClr val="000000"/>
                </a:solidFill>
                <a:effectLst/>
                <a:latin typeface="Calibri-BoldItalic"/>
              </a:rPr>
              <a:t>Pla</a:t>
            </a:r>
            <a:r>
              <a:rPr lang="en-US" altLang="zh-CN" b="1" i="1" dirty="0">
                <a:solidFill>
                  <a:srgbClr val="000000"/>
                </a:solidFill>
                <a:latin typeface="Calibri-BoldItalic"/>
              </a:rPr>
              <a:t>n-and-Solve</a:t>
            </a:r>
            <a:endParaRPr lang="en-US" altLang="zh-CN" dirty="0"/>
          </a:p>
          <a:p>
            <a:r>
              <a:rPr lang="en-US" altLang="zh-CN" sz="1800" b="1" i="1" dirty="0">
                <a:solidFill>
                  <a:srgbClr val="000000"/>
                </a:solidFill>
                <a:effectLst/>
                <a:latin typeface="Calibri-BoldItalic"/>
              </a:rPr>
              <a:t>prompting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E89077-22E1-44C9-8EF6-10C9135FCA61}"/>
              </a:ext>
            </a:extLst>
          </p:cNvPr>
          <p:cNvSpPr txBox="1"/>
          <p:nvPr/>
        </p:nvSpPr>
        <p:spPr>
          <a:xfrm>
            <a:off x="5399773" y="516857"/>
            <a:ext cx="37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</a:t>
            </a:r>
            <a:r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https://arxiv.org/abs/2305.04091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71565C-F518-43EA-83BB-4F95FE42DA28}"/>
              </a:ext>
            </a:extLst>
          </p:cNvPr>
          <p:cNvSpPr txBox="1"/>
          <p:nvPr/>
        </p:nvSpPr>
        <p:spPr>
          <a:xfrm>
            <a:off x="1562400" y="4500000"/>
            <a:ext cx="597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让大模型自己制定一个计划，并想出解决对策。通过这种思维链的方法来解决较为复杂的问题</a:t>
            </a:r>
          </a:p>
        </p:txBody>
      </p:sp>
    </p:spTree>
    <p:extLst>
      <p:ext uri="{BB962C8B-B14F-4D97-AF65-F5344CB8AC3E}">
        <p14:creationId xmlns:p14="http://schemas.microsoft.com/office/powerpoint/2010/main" val="469400579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Chain of Thought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CoT</a:t>
            </a:r>
            <a:r>
              <a:rPr lang="en-US" altLang="zh-CN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) Prompting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A19AE1-EA18-4ED3-A6E4-E98ACA81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160"/>
            <a:ext cx="9144000" cy="28959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E12A07-5A06-4A22-AACB-05A49B07EAE1}"/>
              </a:ext>
            </a:extLst>
          </p:cNvPr>
          <p:cNvSpPr txBox="1"/>
          <p:nvPr/>
        </p:nvSpPr>
        <p:spPr>
          <a:xfrm>
            <a:off x="0" y="900835"/>
            <a:ext cx="318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rgbClr val="000000"/>
                </a:solidFill>
                <a:effectLst/>
                <a:latin typeface="Calibri-BoldItalic"/>
              </a:rPr>
              <a:t>Multimodal </a:t>
            </a:r>
            <a:r>
              <a:rPr lang="en-US" altLang="zh-CN" sz="1800" b="1" i="1" dirty="0" err="1">
                <a:solidFill>
                  <a:srgbClr val="000000"/>
                </a:solidFill>
                <a:effectLst/>
                <a:latin typeface="Calibri-BoldItalic"/>
              </a:rPr>
              <a:t>CoT</a:t>
            </a:r>
            <a:r>
              <a:rPr lang="en-US" altLang="zh-CN" b="1" i="1" dirty="0">
                <a:solidFill>
                  <a:srgbClr val="000000"/>
                </a:solidFill>
                <a:latin typeface="Calibri-BoldItalic"/>
              </a:rPr>
              <a:t>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Calibri-BoldItalic"/>
              </a:rPr>
              <a:t>prompting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D7A09A-2E82-4EA9-B758-AED00ACE3D73}"/>
              </a:ext>
            </a:extLst>
          </p:cNvPr>
          <p:cNvSpPr txBox="1"/>
          <p:nvPr/>
        </p:nvSpPr>
        <p:spPr>
          <a:xfrm>
            <a:off x="5399773" y="516857"/>
            <a:ext cx="37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https://arxiv.org/abs/2302.00923</a:t>
            </a: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53919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771515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203281" y="2790522"/>
            <a:ext cx="410541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  <a:endParaRPr lang="zh-CN" altLang="en-US" sz="3200" b="1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165857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/>
              <a:t>Stable Diffusion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C4DCA8-EFB7-4B79-8F13-A9BBA135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9" y="1115621"/>
            <a:ext cx="9097871" cy="34763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B03B228-CAEA-47B9-BD95-6A58999055FA}"/>
              </a:ext>
            </a:extLst>
          </p:cNvPr>
          <p:cNvSpPr txBox="1"/>
          <p:nvPr/>
        </p:nvSpPr>
        <p:spPr>
          <a:xfrm>
            <a:off x="5399773" y="516857"/>
            <a:ext cx="37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https://arxiv.org/abs/2112.10752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175489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/>
              <a:t>Stable Diffusion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031134-8002-4A77-B47E-4207DC704B1D}"/>
              </a:ext>
            </a:extLst>
          </p:cNvPr>
          <p:cNvSpPr txBox="1"/>
          <p:nvPr/>
        </p:nvSpPr>
        <p:spPr>
          <a:xfrm>
            <a:off x="0" y="770400"/>
            <a:ext cx="180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F17002-16B9-42F3-A1AD-400E3CF7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475"/>
            <a:ext cx="9144000" cy="34703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7A8A34-367D-4E8B-AB01-AF330F3829C4}"/>
              </a:ext>
            </a:extLst>
          </p:cNvPr>
          <p:cNvSpPr txBox="1"/>
          <p:nvPr/>
        </p:nvSpPr>
        <p:spPr>
          <a:xfrm>
            <a:off x="5399773" y="516857"/>
            <a:ext cx="37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https://arxiv.org/abs/2103.00020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420425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D71B9-85A1-4DE4-856F-B26EE45D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大语言模型的爆发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D15A71-9133-4BA1-B25B-2115A36A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00" y="642096"/>
            <a:ext cx="7401000" cy="38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33818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/>
              <a:t>Stable Diffusion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D56157-7407-4D52-8E5D-8AFD91367434}"/>
              </a:ext>
            </a:extLst>
          </p:cNvPr>
          <p:cNvSpPr txBox="1"/>
          <p:nvPr/>
        </p:nvSpPr>
        <p:spPr>
          <a:xfrm>
            <a:off x="0" y="770400"/>
            <a:ext cx="180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Diffusion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BCAD73-AFD0-4D9C-B165-6267F8F0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850"/>
            <a:ext cx="9144000" cy="16089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1E3C0A-D722-4AF3-959E-1133FCF7EFF8}"/>
              </a:ext>
            </a:extLst>
          </p:cNvPr>
          <p:cNvSpPr txBox="1"/>
          <p:nvPr/>
        </p:nvSpPr>
        <p:spPr>
          <a:xfrm>
            <a:off x="5399773" y="516857"/>
            <a:ext cx="37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https://arxiv.org/abs/2006.11239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106862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/>
              <a:t>Stable Diffusion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02D896-BD97-4B1B-B17C-69138C26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1091465"/>
            <a:ext cx="5021752" cy="35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69777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/>
              <a:t>Stable Diffusion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2A3047-B2B7-491B-9579-DFE2081A0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42" y="1007185"/>
            <a:ext cx="6499458" cy="33307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69029E-457D-40DE-9342-5B833F7F5759}"/>
              </a:ext>
            </a:extLst>
          </p:cNvPr>
          <p:cNvSpPr txBox="1"/>
          <p:nvPr/>
        </p:nvSpPr>
        <p:spPr>
          <a:xfrm>
            <a:off x="766800" y="4478400"/>
            <a:ext cx="74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文本的</a:t>
            </a:r>
            <a:r>
              <a:rPr lang="en-US" altLang="zh-CN" dirty="0"/>
              <a:t>conditional</a:t>
            </a:r>
            <a:r>
              <a:rPr lang="zh-CN" altLang="en-US" dirty="0"/>
              <a:t>信息在右侧，通过</a:t>
            </a:r>
            <a:r>
              <a:rPr lang="en-US" altLang="zh-CN" dirty="0"/>
              <a:t>cross-attention</a:t>
            </a:r>
            <a:r>
              <a:rPr lang="zh-CN" altLang="en-US" dirty="0"/>
              <a:t>在</a:t>
            </a:r>
            <a:r>
              <a:rPr lang="en-US" altLang="zh-CN" dirty="0"/>
              <a:t>U-NET</a:t>
            </a:r>
            <a:r>
              <a:rPr lang="zh-CN" altLang="en-US" dirty="0"/>
              <a:t>中完成交互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7E0207-CBCF-492C-BCA9-2DA5F93A4546}"/>
              </a:ext>
            </a:extLst>
          </p:cNvPr>
          <p:cNvSpPr txBox="1"/>
          <p:nvPr/>
        </p:nvSpPr>
        <p:spPr>
          <a:xfrm>
            <a:off x="5399773" y="516857"/>
            <a:ext cx="37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https://arxiv.org/abs/2112.10752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283207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 err="1"/>
              <a:t>LoRA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4EEC33-6243-4795-99D6-CD9C5D54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763200"/>
            <a:ext cx="4259381" cy="396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C9CD8E-1586-4159-827E-494B9009F656}"/>
              </a:ext>
            </a:extLst>
          </p:cNvPr>
          <p:cNvSpPr txBox="1"/>
          <p:nvPr/>
        </p:nvSpPr>
        <p:spPr>
          <a:xfrm>
            <a:off x="5399773" y="516857"/>
            <a:ext cx="37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https://arxiv.org/abs/2106.09685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6571926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/>
              <a:t>ControlNet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A22F76-5722-47B4-8277-1A0B0AFF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50" y="856689"/>
            <a:ext cx="8208000" cy="40829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D35516-42FD-46DC-AF91-CD3B22204E6B}"/>
              </a:ext>
            </a:extLst>
          </p:cNvPr>
          <p:cNvSpPr txBox="1"/>
          <p:nvPr/>
        </p:nvSpPr>
        <p:spPr>
          <a:xfrm>
            <a:off x="5399773" y="516857"/>
            <a:ext cx="37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https://arxiv.org/abs/2302.05543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100517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en-US" altLang="zh-CN" dirty="0"/>
              <a:t>ControlNet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B59797-2CB7-42B7-9EDC-A356CC2D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70" y="516857"/>
            <a:ext cx="8374380" cy="44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10549"/>
      </p:ext>
    </p:extLst>
  </p:cSld>
  <p:clrMapOvr>
    <a:masterClrMapping/>
  </p:clrMapOvr>
  <p:transition spd="slow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42097" y="2514283"/>
            <a:ext cx="6059805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extrusionH="57150">
              <a:bevelT w="0" h="0"/>
            </a:sp3d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2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55000">
                      <a:srgbClr val="FCE291"/>
                    </a:gs>
                  </a:gsLst>
                  <a:lin ang="5400000" scaled="1"/>
                </a:gradFill>
                <a:effectLst>
                  <a:outerShdw blurRad="317500" sx="103000" sy="103000" algn="ctr" rotWithShape="0">
                    <a:srgbClr val="FCE291">
                      <a:alpha val="60000"/>
                    </a:srgbClr>
                  </a:outerShdw>
                </a:effectLst>
                <a:uLnTx/>
                <a:uFillTx/>
                <a:latin typeface="方正清刻本悦宋简体"/>
                <a:ea typeface="方正清刻本悦宋简体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谢谢大家</a:t>
            </a:r>
          </a:p>
        </p:txBody>
      </p:sp>
    </p:spTree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C3201C-276E-4C1F-A4D5-8813D756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" y="1496500"/>
            <a:ext cx="6300000" cy="237987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大语言模型架构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2ED735-1EEE-4A5D-9DB2-B94D73BB4469}"/>
              </a:ext>
            </a:extLst>
          </p:cNvPr>
          <p:cNvSpPr txBox="1"/>
          <p:nvPr/>
        </p:nvSpPr>
        <p:spPr>
          <a:xfrm>
            <a:off x="6115050" y="516857"/>
            <a:ext cx="297135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可以分为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Causal Decoder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：从左到右的单向注意力。自回归语言模型，预训练和下游应用一致，生成类任务效果好。训练效率高。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Zero-Shot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能力强，涌现能力。如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LLaMA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BLOOM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 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Prefix Decoder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：输入双向注意力，输出单向注意力。前两者的折中。训练效率也低。如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ChatGLM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U-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PaLM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：输入双向注意力，输出单向注意力。对问题的编码理解更充分，在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任务上表现相对较好，缺点是在长文本生成任务上效果较差，训练效率低。如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1284503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8973" y="2086897"/>
            <a:ext cx="4669265" cy="140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 bwMode="auto">
          <a:xfrm>
            <a:off x="1181090" y="2204736"/>
            <a:ext cx="990421" cy="117157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3150189" y="2790522"/>
            <a:ext cx="198002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提示学习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837501" y="2061230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194050" y="2673520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72" y="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8918244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DE09-1C8C-432F-B8F0-DF506B0F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63636"/>
            <a:ext cx="5097623" cy="453221"/>
          </a:xfrm>
        </p:spPr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1A1F593-875D-4F9F-B386-5061B114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349" y="1401646"/>
            <a:ext cx="2858151" cy="190543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AA70642-BABE-460E-A6B6-16888142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92" y="1709017"/>
            <a:ext cx="1019175" cy="113347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E2F7D7D-9E84-4B48-B981-1860252A44ED}"/>
              </a:ext>
            </a:extLst>
          </p:cNvPr>
          <p:cNvSpPr txBox="1"/>
          <p:nvPr/>
        </p:nvSpPr>
        <p:spPr>
          <a:xfrm>
            <a:off x="701040" y="895154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3B75DBE-04C3-4A5B-8768-A83A503968E2}"/>
              </a:ext>
            </a:extLst>
          </p:cNvPr>
          <p:cNvSpPr txBox="1"/>
          <p:nvPr/>
        </p:nvSpPr>
        <p:spPr>
          <a:xfrm>
            <a:off x="5608322" y="895154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64A5D2-E5A4-4977-9C40-0C420C73D4FD}"/>
              </a:ext>
            </a:extLst>
          </p:cNvPr>
          <p:cNvSpPr txBox="1"/>
          <p:nvPr/>
        </p:nvSpPr>
        <p:spPr>
          <a:xfrm>
            <a:off x="1009920" y="3269971"/>
            <a:ext cx="233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自回归生成语言模型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9D13FE-B4A3-4C52-8495-D598516172AE}"/>
              </a:ext>
            </a:extLst>
          </p:cNvPr>
          <p:cNvSpPr txBox="1"/>
          <p:nvPr/>
        </p:nvSpPr>
        <p:spPr>
          <a:xfrm>
            <a:off x="1115773" y="4017600"/>
            <a:ext cx="20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are  _____    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434447-A67A-4E0F-8DEE-C10FD926FDCE}"/>
              </a:ext>
            </a:extLst>
          </p:cNvPr>
          <p:cNvSpPr txBox="1"/>
          <p:nvPr/>
        </p:nvSpPr>
        <p:spPr>
          <a:xfrm>
            <a:off x="6307978" y="4017600"/>
            <a:ext cx="20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 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you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C2FFE2-00D6-4F14-BCCD-2DD195AB2164}"/>
              </a:ext>
            </a:extLst>
          </p:cNvPr>
          <p:cNvSpPr txBox="1"/>
          <p:nvPr/>
        </p:nvSpPr>
        <p:spPr>
          <a:xfrm>
            <a:off x="6307978" y="3444240"/>
            <a:ext cx="182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掩码语言模型</a:t>
            </a:r>
          </a:p>
        </p:txBody>
      </p:sp>
    </p:spTree>
    <p:extLst>
      <p:ext uri="{BB962C8B-B14F-4D97-AF65-F5344CB8AC3E}">
        <p14:creationId xmlns:p14="http://schemas.microsoft.com/office/powerpoint/2010/main" val="2880450778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F6AD-A29A-48D5-94C1-01103D5A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大语言模型背景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29053E-6761-4B81-ABBC-50E90E62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00" y="545518"/>
            <a:ext cx="8179200" cy="45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70483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M080287D"/>
  <p:tag name="ISLIDE.GUIDESSETTING" val="{&quot;Name&quot;:&quot;窄&quot;,&quot;HeaderHeight&quot;:10.0,&quot;TopMargin&quot;:0.0,&quot;FooterHeight&quot;:5.0,&quot;BottomMargin&quot;:0.0,&quot;SideMargin&quot;:2.5,&quot;IntervalMargin&quot;:1.0,&quot;Id&quot;:&quot;GuidesStyle_Narrow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1228</Words>
  <Application>Microsoft Office PowerPoint</Application>
  <PresentationFormat>全屏显示(16:9)</PresentationFormat>
  <Paragraphs>194</Paragraphs>
  <Slides>56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2" baseType="lpstr">
      <vt:lpstr>-apple-system</vt:lpstr>
      <vt:lpstr>Arial Unicode MS</vt:lpstr>
      <vt:lpstr>Calibri-BoldItalic</vt:lpstr>
      <vt:lpstr>新細明體</vt:lpstr>
      <vt:lpstr>华文彩云</vt:lpstr>
      <vt:lpstr>隶书</vt:lpstr>
      <vt:lpstr>宋体</vt:lpstr>
      <vt:lpstr>微软雅黑</vt:lpstr>
      <vt:lpstr>Arial</vt:lpstr>
      <vt:lpstr>Calibri</vt:lpstr>
      <vt:lpstr>Calibri Light</vt:lpstr>
      <vt:lpstr>Constantia</vt:lpstr>
      <vt:lpstr>Times New Roman</vt:lpstr>
      <vt:lpstr>Wingdings</vt:lpstr>
      <vt:lpstr>Wingdings 2</vt:lpstr>
      <vt:lpstr>流畅</vt:lpstr>
      <vt:lpstr>PowerPoint 演示文稿</vt:lpstr>
      <vt:lpstr>PowerPoint 演示文稿</vt:lpstr>
      <vt:lpstr>PowerPoint 演示文稿</vt:lpstr>
      <vt:lpstr>模型参数量开始爆炸</vt:lpstr>
      <vt:lpstr>大语言模型的爆发</vt:lpstr>
      <vt:lpstr>大语言模型架构</vt:lpstr>
      <vt:lpstr>PowerPoint 演示文稿</vt:lpstr>
      <vt:lpstr>语言模型</vt:lpstr>
      <vt:lpstr>大语言模型背景</vt:lpstr>
      <vt:lpstr>对于大模型的两种不同方式</vt:lpstr>
      <vt:lpstr>对于大模型的两种不同方式</vt:lpstr>
      <vt:lpstr>对于大模型的两种不同方式</vt:lpstr>
      <vt:lpstr>提示学习</vt:lpstr>
      <vt:lpstr>提示学习</vt:lpstr>
      <vt:lpstr>范式之间的区别</vt:lpstr>
      <vt:lpstr>提示学习的性能</vt:lpstr>
      <vt:lpstr>提示学习的性能</vt:lpstr>
      <vt:lpstr>Prompt的分类</vt:lpstr>
      <vt:lpstr>Prompt的分类</vt:lpstr>
      <vt:lpstr>Prompt的分类</vt:lpstr>
      <vt:lpstr>范式之间的关系</vt:lpstr>
      <vt:lpstr>PowerPoint 演示文稿</vt:lpstr>
      <vt:lpstr>上下文学习</vt:lpstr>
      <vt:lpstr>上下文学习</vt:lpstr>
      <vt:lpstr>上下文学习</vt:lpstr>
      <vt:lpstr>上下文学习</vt:lpstr>
      <vt:lpstr>上下文学习</vt:lpstr>
      <vt:lpstr>上下文学习</vt:lpstr>
      <vt:lpstr>上下文学习</vt:lpstr>
      <vt:lpstr>上下文学习</vt:lpstr>
      <vt:lpstr>上下文学习</vt:lpstr>
      <vt:lpstr>上下文学习</vt:lpstr>
      <vt:lpstr>PowerPoint 演示文稿</vt:lpstr>
      <vt:lpstr>指令微调</vt:lpstr>
      <vt:lpstr>指令微调</vt:lpstr>
      <vt:lpstr>指令微调</vt:lpstr>
      <vt:lpstr>指令微调</vt:lpstr>
      <vt:lpstr>指令微调</vt:lpstr>
      <vt:lpstr>PowerPoint 演示文稿</vt:lpstr>
      <vt:lpstr>Chain of Thought (CoT) Prompting </vt:lpstr>
      <vt:lpstr>Chain of Thought (CoT) Prompting </vt:lpstr>
      <vt:lpstr>Chain of Thought (CoT) Prompting </vt:lpstr>
      <vt:lpstr>Chain of Thought (CoT) Prompting </vt:lpstr>
      <vt:lpstr>Chain of Thought (CoT) Prompting </vt:lpstr>
      <vt:lpstr>Chain of Thought (CoT) Prompting </vt:lpstr>
      <vt:lpstr>Chain of Thought (CoT) Prompting </vt:lpstr>
      <vt:lpstr>PowerPoint 演示文稿</vt:lpstr>
      <vt:lpstr>Stable Diffusion</vt:lpstr>
      <vt:lpstr>Stable Diffusion</vt:lpstr>
      <vt:lpstr>Stable Diffusion</vt:lpstr>
      <vt:lpstr>Stable Diffusion</vt:lpstr>
      <vt:lpstr>Stable Diffusion</vt:lpstr>
      <vt:lpstr>LoRA</vt:lpstr>
      <vt:lpstr>ControlNet</vt:lpstr>
      <vt:lpstr>ControlNet</vt:lpstr>
      <vt:lpstr>PowerPoint 演示文稿</vt:lpstr>
    </vt:vector>
  </TitlesOfParts>
  <Company>中智讯（武汉）科技有限公司</Company>
  <LinksUpToDate>false</LinksUpToDate>
  <SharedDoc>false</SharedDoc>
  <HyperlinkBase>www.uicctech.com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基于IPv6技术的无线传感物联网技术</dc:title>
  <dc:subject>物联网解决方案</dc:subject>
  <dc:creator>lusi</dc:creator>
  <cp:lastModifiedBy>王津</cp:lastModifiedBy>
  <cp:revision>3323</cp:revision>
  <cp:lastPrinted>2018-07-16T05:25:00Z</cp:lastPrinted>
  <dcterms:created xsi:type="dcterms:W3CDTF">2008-09-02T01:49:00Z</dcterms:created>
  <dcterms:modified xsi:type="dcterms:W3CDTF">2023-11-27T01:50:27Z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